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hyperlink" Target="https://www.youtube.com/watch?v=b_RPwtxtNdc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_RPwtxtNdc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89EDB7-1F05-4B85-BB83-85F1E5C395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ED63A3-C939-492D-9C7B-C48431092A19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https://www.youtube.com/watch?v=b_RPwtxtNdc</a:t>
          </a:r>
          <a:endParaRPr lang="en-US"/>
        </a:p>
      </dgm:t>
    </dgm:pt>
    <dgm:pt modelId="{EFEEBE71-6931-4490-99CC-3D0705C22FB5}" type="parTrans" cxnId="{9767CD42-9A18-43F2-9B72-0934E43CD461}">
      <dgm:prSet/>
      <dgm:spPr/>
      <dgm:t>
        <a:bodyPr/>
        <a:lstStyle/>
        <a:p>
          <a:endParaRPr lang="en-US"/>
        </a:p>
      </dgm:t>
    </dgm:pt>
    <dgm:pt modelId="{587C4187-F81C-42E1-9EA0-27F1F4D8A5E7}" type="sibTrans" cxnId="{9767CD42-9A18-43F2-9B72-0934E43CD461}">
      <dgm:prSet/>
      <dgm:spPr/>
      <dgm:t>
        <a:bodyPr/>
        <a:lstStyle/>
        <a:p>
          <a:endParaRPr lang="en-US"/>
        </a:p>
      </dgm:t>
    </dgm:pt>
    <dgm:pt modelId="{C19A524E-D780-4285-944B-B9262F5D1C33}">
      <dgm:prSet/>
      <dgm:spPr/>
      <dgm:t>
        <a:bodyPr/>
        <a:lstStyle/>
        <a:p>
          <a:r>
            <a:rPr lang="en-US"/>
            <a:t>https://www.semtech.com/lora/what-is-lora</a:t>
          </a:r>
        </a:p>
      </dgm:t>
    </dgm:pt>
    <dgm:pt modelId="{9B858283-B969-461A-B046-2EBBF01587CB}" type="parTrans" cxnId="{FF4F2D37-A1D5-4546-A61A-655AB4544514}">
      <dgm:prSet/>
      <dgm:spPr/>
      <dgm:t>
        <a:bodyPr/>
        <a:lstStyle/>
        <a:p>
          <a:endParaRPr lang="en-US"/>
        </a:p>
      </dgm:t>
    </dgm:pt>
    <dgm:pt modelId="{3293DFF2-49FD-4BE2-AB0A-64CCB8DDEF28}" type="sibTrans" cxnId="{FF4F2D37-A1D5-4546-A61A-655AB4544514}">
      <dgm:prSet/>
      <dgm:spPr/>
      <dgm:t>
        <a:bodyPr/>
        <a:lstStyle/>
        <a:p>
          <a:endParaRPr lang="en-US"/>
        </a:p>
      </dgm:t>
    </dgm:pt>
    <dgm:pt modelId="{6C27B152-BF03-442B-AFE5-6FB0A085B13B}" type="pres">
      <dgm:prSet presAssocID="{4689EDB7-1F05-4B85-BB83-85F1E5C395E8}" presName="root" presStyleCnt="0">
        <dgm:presLayoutVars>
          <dgm:dir/>
          <dgm:resizeHandles val="exact"/>
        </dgm:presLayoutVars>
      </dgm:prSet>
      <dgm:spPr/>
    </dgm:pt>
    <dgm:pt modelId="{E25B5F6A-2509-4EF3-B63A-F13DBEC4BB20}" type="pres">
      <dgm:prSet presAssocID="{BDED63A3-C939-492D-9C7B-C48431092A19}" presName="compNode" presStyleCnt="0"/>
      <dgm:spPr/>
    </dgm:pt>
    <dgm:pt modelId="{7D12B994-E965-4AD5-BD64-7C9CD5F7B078}" type="pres">
      <dgm:prSet presAssocID="{BDED63A3-C939-492D-9C7B-C48431092A19}" presName="bgRect" presStyleLbl="bgShp" presStyleIdx="0" presStyleCnt="2"/>
      <dgm:spPr/>
    </dgm:pt>
    <dgm:pt modelId="{694FCD2C-2C0D-466D-B41F-A04259FB7C76}" type="pres">
      <dgm:prSet presAssocID="{BDED63A3-C939-492D-9C7B-C48431092A19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In"/>
        </a:ext>
      </dgm:extLst>
    </dgm:pt>
    <dgm:pt modelId="{33B375B3-AF3D-4CFC-B48F-4F6032CA3F5D}" type="pres">
      <dgm:prSet presAssocID="{BDED63A3-C939-492D-9C7B-C48431092A19}" presName="spaceRect" presStyleCnt="0"/>
      <dgm:spPr/>
    </dgm:pt>
    <dgm:pt modelId="{C34BDC14-5D6C-473A-A58B-50F04EC8CCC5}" type="pres">
      <dgm:prSet presAssocID="{BDED63A3-C939-492D-9C7B-C48431092A19}" presName="parTx" presStyleLbl="revTx" presStyleIdx="0" presStyleCnt="2">
        <dgm:presLayoutVars>
          <dgm:chMax val="0"/>
          <dgm:chPref val="0"/>
        </dgm:presLayoutVars>
      </dgm:prSet>
      <dgm:spPr/>
    </dgm:pt>
    <dgm:pt modelId="{31CD5A4C-8847-4755-A23E-710EB4774E6D}" type="pres">
      <dgm:prSet presAssocID="{587C4187-F81C-42E1-9EA0-27F1F4D8A5E7}" presName="sibTrans" presStyleCnt="0"/>
      <dgm:spPr/>
    </dgm:pt>
    <dgm:pt modelId="{593C2E64-F1F5-495F-AB70-69A74B03B8B7}" type="pres">
      <dgm:prSet presAssocID="{C19A524E-D780-4285-944B-B9262F5D1C33}" presName="compNode" presStyleCnt="0"/>
      <dgm:spPr/>
    </dgm:pt>
    <dgm:pt modelId="{AE4F1B15-5256-4C4E-8C2F-6D72F117ABB1}" type="pres">
      <dgm:prSet presAssocID="{C19A524E-D780-4285-944B-B9262F5D1C33}" presName="bgRect" presStyleLbl="bgShp" presStyleIdx="1" presStyleCnt="2"/>
      <dgm:spPr/>
    </dgm:pt>
    <dgm:pt modelId="{4782C7B0-084B-4C19-BB59-5B723B810422}" type="pres">
      <dgm:prSet presAssocID="{C19A524E-D780-4285-944B-B9262F5D1C33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TwoPinsWithAPath"/>
        </a:ext>
      </dgm:extLst>
    </dgm:pt>
    <dgm:pt modelId="{DF3EE2AA-838A-4966-9337-C4D2C453FB63}" type="pres">
      <dgm:prSet presAssocID="{C19A524E-D780-4285-944B-B9262F5D1C33}" presName="spaceRect" presStyleCnt="0"/>
      <dgm:spPr/>
    </dgm:pt>
    <dgm:pt modelId="{0FED9134-3A78-4676-A941-E0BF76B6E350}" type="pres">
      <dgm:prSet presAssocID="{C19A524E-D780-4285-944B-B9262F5D1C3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D9B3A28-06FC-4F5D-872E-2760EDAA267A}" type="presOf" srcId="{4689EDB7-1F05-4B85-BB83-85F1E5C395E8}" destId="{6C27B152-BF03-442B-AFE5-6FB0A085B13B}" srcOrd="0" destOrd="0" presId="urn:microsoft.com/office/officeart/2018/2/layout/IconVerticalSolidList"/>
    <dgm:cxn modelId="{FF4F2D37-A1D5-4546-A61A-655AB4544514}" srcId="{4689EDB7-1F05-4B85-BB83-85F1E5C395E8}" destId="{C19A524E-D780-4285-944B-B9262F5D1C33}" srcOrd="1" destOrd="0" parTransId="{9B858283-B969-461A-B046-2EBBF01587CB}" sibTransId="{3293DFF2-49FD-4BE2-AB0A-64CCB8DDEF28}"/>
    <dgm:cxn modelId="{9767CD42-9A18-43F2-9B72-0934E43CD461}" srcId="{4689EDB7-1F05-4B85-BB83-85F1E5C395E8}" destId="{BDED63A3-C939-492D-9C7B-C48431092A19}" srcOrd="0" destOrd="0" parTransId="{EFEEBE71-6931-4490-99CC-3D0705C22FB5}" sibTransId="{587C4187-F81C-42E1-9EA0-27F1F4D8A5E7}"/>
    <dgm:cxn modelId="{8CB8EE5D-7F62-444B-9F27-4396AF919F99}" type="presOf" srcId="{C19A524E-D780-4285-944B-B9262F5D1C33}" destId="{0FED9134-3A78-4676-A941-E0BF76B6E350}" srcOrd="0" destOrd="0" presId="urn:microsoft.com/office/officeart/2018/2/layout/IconVerticalSolidList"/>
    <dgm:cxn modelId="{64AAE1C7-9D13-4837-970A-3504281AC08B}" type="presOf" srcId="{BDED63A3-C939-492D-9C7B-C48431092A19}" destId="{C34BDC14-5D6C-473A-A58B-50F04EC8CCC5}" srcOrd="0" destOrd="0" presId="urn:microsoft.com/office/officeart/2018/2/layout/IconVerticalSolidList"/>
    <dgm:cxn modelId="{7CC2C6AF-7E4B-479C-8202-1D87718F9167}" type="presParOf" srcId="{6C27B152-BF03-442B-AFE5-6FB0A085B13B}" destId="{E25B5F6A-2509-4EF3-B63A-F13DBEC4BB20}" srcOrd="0" destOrd="0" presId="urn:microsoft.com/office/officeart/2018/2/layout/IconVerticalSolidList"/>
    <dgm:cxn modelId="{FFACF6B0-B2DD-431E-8D1D-AA600F53CB5A}" type="presParOf" srcId="{E25B5F6A-2509-4EF3-B63A-F13DBEC4BB20}" destId="{7D12B994-E965-4AD5-BD64-7C9CD5F7B078}" srcOrd="0" destOrd="0" presId="urn:microsoft.com/office/officeart/2018/2/layout/IconVerticalSolidList"/>
    <dgm:cxn modelId="{644075FE-6EDA-47E9-8DB1-629B864A2C75}" type="presParOf" srcId="{E25B5F6A-2509-4EF3-B63A-F13DBEC4BB20}" destId="{694FCD2C-2C0D-466D-B41F-A04259FB7C76}" srcOrd="1" destOrd="0" presId="urn:microsoft.com/office/officeart/2018/2/layout/IconVerticalSolidList"/>
    <dgm:cxn modelId="{1FF69912-9D5D-4FE7-94E8-71E4720F01B1}" type="presParOf" srcId="{E25B5F6A-2509-4EF3-B63A-F13DBEC4BB20}" destId="{33B375B3-AF3D-4CFC-B48F-4F6032CA3F5D}" srcOrd="2" destOrd="0" presId="urn:microsoft.com/office/officeart/2018/2/layout/IconVerticalSolidList"/>
    <dgm:cxn modelId="{6BB345D5-63BC-485F-8F4F-F48FFACD6B15}" type="presParOf" srcId="{E25B5F6A-2509-4EF3-B63A-F13DBEC4BB20}" destId="{C34BDC14-5D6C-473A-A58B-50F04EC8CCC5}" srcOrd="3" destOrd="0" presId="urn:microsoft.com/office/officeart/2018/2/layout/IconVerticalSolidList"/>
    <dgm:cxn modelId="{D76BFB06-6224-4626-83A4-4AB1ED85B76D}" type="presParOf" srcId="{6C27B152-BF03-442B-AFE5-6FB0A085B13B}" destId="{31CD5A4C-8847-4755-A23E-710EB4774E6D}" srcOrd="1" destOrd="0" presId="urn:microsoft.com/office/officeart/2018/2/layout/IconVerticalSolidList"/>
    <dgm:cxn modelId="{018ED36D-75A5-431D-A8CE-80F87D58DC82}" type="presParOf" srcId="{6C27B152-BF03-442B-AFE5-6FB0A085B13B}" destId="{593C2E64-F1F5-495F-AB70-69A74B03B8B7}" srcOrd="2" destOrd="0" presId="urn:microsoft.com/office/officeart/2018/2/layout/IconVerticalSolidList"/>
    <dgm:cxn modelId="{1B9F4A5C-E964-4E08-9002-AA43A32CE3FE}" type="presParOf" srcId="{593C2E64-F1F5-495F-AB70-69A74B03B8B7}" destId="{AE4F1B15-5256-4C4E-8C2F-6D72F117ABB1}" srcOrd="0" destOrd="0" presId="urn:microsoft.com/office/officeart/2018/2/layout/IconVerticalSolidList"/>
    <dgm:cxn modelId="{5827951C-EB15-4097-8897-852203DDCCD6}" type="presParOf" srcId="{593C2E64-F1F5-495F-AB70-69A74B03B8B7}" destId="{4782C7B0-084B-4C19-BB59-5B723B810422}" srcOrd="1" destOrd="0" presId="urn:microsoft.com/office/officeart/2018/2/layout/IconVerticalSolidList"/>
    <dgm:cxn modelId="{0D12713D-0B35-4546-BC5D-0B6BA8EB185B}" type="presParOf" srcId="{593C2E64-F1F5-495F-AB70-69A74B03B8B7}" destId="{DF3EE2AA-838A-4966-9337-C4D2C453FB63}" srcOrd="2" destOrd="0" presId="urn:microsoft.com/office/officeart/2018/2/layout/IconVerticalSolidList"/>
    <dgm:cxn modelId="{7685A9A7-ED52-44D5-8926-825D685CD7C1}" type="presParOf" srcId="{593C2E64-F1F5-495F-AB70-69A74B03B8B7}" destId="{0FED9134-3A78-4676-A941-E0BF76B6E3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2B994-E965-4AD5-BD64-7C9CD5F7B078}">
      <dsp:nvSpPr>
        <dsp:cNvPr id="0" name=""/>
        <dsp:cNvSpPr/>
      </dsp:nvSpPr>
      <dsp:spPr>
        <a:xfrm>
          <a:off x="0" y="899622"/>
          <a:ext cx="6900512" cy="16608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FCD2C-2C0D-466D-B41F-A04259FB7C76}">
      <dsp:nvSpPr>
        <dsp:cNvPr id="0" name=""/>
        <dsp:cNvSpPr/>
      </dsp:nvSpPr>
      <dsp:spPr>
        <a:xfrm>
          <a:off x="502404" y="1273312"/>
          <a:ext cx="913463" cy="9134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BDC14-5D6C-473A-A58B-50F04EC8CCC5}">
      <dsp:nvSpPr>
        <dsp:cNvPr id="0" name=""/>
        <dsp:cNvSpPr/>
      </dsp:nvSpPr>
      <dsp:spPr>
        <a:xfrm>
          <a:off x="1918272" y="899622"/>
          <a:ext cx="4982239" cy="166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772" tIns="175772" rIns="175772" bIns="1757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3"/>
            </a:rPr>
            <a:t>https://www.youtube.com/watch?v=b_RPwtxtNdc</a:t>
          </a:r>
          <a:endParaRPr lang="en-US" sz="2500" kern="1200"/>
        </a:p>
      </dsp:txBody>
      <dsp:txXfrm>
        <a:off x="1918272" y="899622"/>
        <a:ext cx="4982239" cy="1660842"/>
      </dsp:txXfrm>
    </dsp:sp>
    <dsp:sp modelId="{AE4F1B15-5256-4C4E-8C2F-6D72F117ABB1}">
      <dsp:nvSpPr>
        <dsp:cNvPr id="0" name=""/>
        <dsp:cNvSpPr/>
      </dsp:nvSpPr>
      <dsp:spPr>
        <a:xfrm>
          <a:off x="0" y="2975675"/>
          <a:ext cx="6900512" cy="16608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2C7B0-084B-4C19-BB59-5B723B810422}">
      <dsp:nvSpPr>
        <dsp:cNvPr id="0" name=""/>
        <dsp:cNvSpPr/>
      </dsp:nvSpPr>
      <dsp:spPr>
        <a:xfrm>
          <a:off x="502404" y="3349365"/>
          <a:ext cx="913463" cy="91346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D9134-3A78-4676-A941-E0BF76B6E350}">
      <dsp:nvSpPr>
        <dsp:cNvPr id="0" name=""/>
        <dsp:cNvSpPr/>
      </dsp:nvSpPr>
      <dsp:spPr>
        <a:xfrm>
          <a:off x="1918272" y="2975675"/>
          <a:ext cx="4982239" cy="166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772" tIns="175772" rIns="175772" bIns="1757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https://www.semtech.com/lora/what-is-lora</a:t>
          </a:r>
        </a:p>
      </dsp:txBody>
      <dsp:txXfrm>
        <a:off x="1918272" y="2975675"/>
        <a:ext cx="4982239" cy="1660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9T17:19:39.6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9T17:19:30.0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9T17:19:25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7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66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2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15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3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05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2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2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3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9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1C809-BCA0-49B3-BDAF-4675B7250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0" y="-151475"/>
            <a:ext cx="12188930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242731 w 10515600"/>
              <a:gd name="connsiteY3" fmla="*/ 0 h 5416094"/>
              <a:gd name="connsiteX4" fmla="*/ 2912746 w 10515600"/>
              <a:gd name="connsiteY4" fmla="*/ 0 h 5416094"/>
              <a:gd name="connsiteX5" fmla="*/ 3321456 w 10515600"/>
              <a:gd name="connsiteY5" fmla="*/ 0 h 5416094"/>
              <a:gd name="connsiteX6" fmla="*/ 4165675 w 10515600"/>
              <a:gd name="connsiteY6" fmla="*/ 0 h 5416094"/>
              <a:gd name="connsiteX7" fmla="*/ 4835690 w 10515600"/>
              <a:gd name="connsiteY7" fmla="*/ 0 h 5416094"/>
              <a:gd name="connsiteX8" fmla="*/ 5679910 w 10515600"/>
              <a:gd name="connsiteY8" fmla="*/ 0 h 5416094"/>
              <a:gd name="connsiteX9" fmla="*/ 6262823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185767 w 10515600"/>
              <a:gd name="connsiteY12" fmla="*/ 0 h 5416094"/>
              <a:gd name="connsiteX13" fmla="*/ 9029987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396162 h 5416094"/>
              <a:gd name="connsiteX17" fmla="*/ 10515600 w 10515600"/>
              <a:gd name="connsiteY17" fmla="*/ 2034051 h 5416094"/>
              <a:gd name="connsiteX18" fmla="*/ 10515600 w 10515600"/>
              <a:gd name="connsiteY18" fmla="*/ 2599726 h 5416094"/>
              <a:gd name="connsiteX19" fmla="*/ 10515600 w 10515600"/>
              <a:gd name="connsiteY19" fmla="*/ 3129295 h 5416094"/>
              <a:gd name="connsiteX20" fmla="*/ 10515600 w 10515600"/>
              <a:gd name="connsiteY20" fmla="*/ 3622756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8855783 w 10515600"/>
              <a:gd name="connsiteY23" fmla="*/ 5416094 h 5416094"/>
              <a:gd name="connsiteX24" fmla="*/ 8272869 w 10515600"/>
              <a:gd name="connsiteY24" fmla="*/ 5416094 h 5416094"/>
              <a:gd name="connsiteX25" fmla="*/ 7428650 w 10515600"/>
              <a:gd name="connsiteY25" fmla="*/ 5416094 h 5416094"/>
              <a:gd name="connsiteX26" fmla="*/ 6932838 w 10515600"/>
              <a:gd name="connsiteY26" fmla="*/ 5416094 h 5416094"/>
              <a:gd name="connsiteX27" fmla="*/ 6088619 w 10515600"/>
              <a:gd name="connsiteY27" fmla="*/ 5416094 h 5416094"/>
              <a:gd name="connsiteX28" fmla="*/ 5592808 w 10515600"/>
              <a:gd name="connsiteY28" fmla="*/ 5416094 h 5416094"/>
              <a:gd name="connsiteX29" fmla="*/ 4835690 w 10515600"/>
              <a:gd name="connsiteY29" fmla="*/ 5416094 h 5416094"/>
              <a:gd name="connsiteX30" fmla="*/ 3991471 w 10515600"/>
              <a:gd name="connsiteY30" fmla="*/ 5416094 h 5416094"/>
              <a:gd name="connsiteX31" fmla="*/ 3582762 w 10515600"/>
              <a:gd name="connsiteY31" fmla="*/ 5416094 h 5416094"/>
              <a:gd name="connsiteX32" fmla="*/ 2738542 w 10515600"/>
              <a:gd name="connsiteY32" fmla="*/ 5416094 h 5416094"/>
              <a:gd name="connsiteX33" fmla="*/ 1894323 w 10515600"/>
              <a:gd name="connsiteY33" fmla="*/ 5416094 h 5416094"/>
              <a:gd name="connsiteX34" fmla="*/ 1485613 w 10515600"/>
              <a:gd name="connsiteY34" fmla="*/ 5416094 h 5416094"/>
              <a:gd name="connsiteX35" fmla="*/ 902700 w 10515600"/>
              <a:gd name="connsiteY35" fmla="*/ 5416094 h 5416094"/>
              <a:gd name="connsiteX36" fmla="*/ 0 w 10515600"/>
              <a:gd name="connsiteY36" fmla="*/ 4513394 h 5416094"/>
              <a:gd name="connsiteX37" fmla="*/ 0 w 10515600"/>
              <a:gd name="connsiteY37" fmla="*/ 3983826 h 5416094"/>
              <a:gd name="connsiteX38" fmla="*/ 0 w 10515600"/>
              <a:gd name="connsiteY38" fmla="*/ 3490364 h 5416094"/>
              <a:gd name="connsiteX39" fmla="*/ 0 w 10515600"/>
              <a:gd name="connsiteY39" fmla="*/ 2816368 h 5416094"/>
              <a:gd name="connsiteX40" fmla="*/ 0 w 10515600"/>
              <a:gd name="connsiteY40" fmla="*/ 2142372 h 5416094"/>
              <a:gd name="connsiteX41" fmla="*/ 0 w 10515600"/>
              <a:gd name="connsiteY41" fmla="*/ 1648910 h 5416094"/>
              <a:gd name="connsiteX42" fmla="*/ 0 w 10515600"/>
              <a:gd name="connsiteY42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515600" h="5416094" fill="none" extrusionOk="0">
                <a:moveTo>
                  <a:pt x="0" y="902700"/>
                </a:moveTo>
                <a:cubicBezTo>
                  <a:pt x="-19339" y="382027"/>
                  <a:pt x="461614" y="-62174"/>
                  <a:pt x="902700" y="0"/>
                </a:cubicBezTo>
                <a:cubicBezTo>
                  <a:pt x="1262668" y="8044"/>
                  <a:pt x="1440695" y="-31846"/>
                  <a:pt x="1746919" y="0"/>
                </a:cubicBezTo>
                <a:cubicBezTo>
                  <a:pt x="2053143" y="31846"/>
                  <a:pt x="2032928" y="-12671"/>
                  <a:pt x="2242731" y="0"/>
                </a:cubicBezTo>
                <a:cubicBezTo>
                  <a:pt x="2452534" y="12671"/>
                  <a:pt x="2641794" y="-21752"/>
                  <a:pt x="2912746" y="0"/>
                </a:cubicBezTo>
                <a:cubicBezTo>
                  <a:pt x="3183699" y="21752"/>
                  <a:pt x="3189987" y="20419"/>
                  <a:pt x="3321456" y="0"/>
                </a:cubicBezTo>
                <a:cubicBezTo>
                  <a:pt x="3452925" y="-20419"/>
                  <a:pt x="3775727" y="742"/>
                  <a:pt x="4165675" y="0"/>
                </a:cubicBezTo>
                <a:cubicBezTo>
                  <a:pt x="4555623" y="-742"/>
                  <a:pt x="4540466" y="25386"/>
                  <a:pt x="4835690" y="0"/>
                </a:cubicBezTo>
                <a:cubicBezTo>
                  <a:pt x="5130914" y="-25386"/>
                  <a:pt x="5430015" y="14537"/>
                  <a:pt x="5679910" y="0"/>
                </a:cubicBezTo>
                <a:cubicBezTo>
                  <a:pt x="5929805" y="-14537"/>
                  <a:pt x="5992815" y="15277"/>
                  <a:pt x="6262823" y="0"/>
                </a:cubicBezTo>
                <a:cubicBezTo>
                  <a:pt x="6532831" y="-15277"/>
                  <a:pt x="6584465" y="-1217"/>
                  <a:pt x="6758634" y="0"/>
                </a:cubicBezTo>
                <a:cubicBezTo>
                  <a:pt x="6932803" y="1217"/>
                  <a:pt x="7223295" y="29394"/>
                  <a:pt x="7428650" y="0"/>
                </a:cubicBezTo>
                <a:cubicBezTo>
                  <a:pt x="7634005" y="-29394"/>
                  <a:pt x="7995773" y="8897"/>
                  <a:pt x="8185767" y="0"/>
                </a:cubicBezTo>
                <a:cubicBezTo>
                  <a:pt x="8375761" y="-8897"/>
                  <a:pt x="8805707" y="34597"/>
                  <a:pt x="9029987" y="0"/>
                </a:cubicBezTo>
                <a:cubicBezTo>
                  <a:pt x="9254267" y="-34597"/>
                  <a:pt x="9324614" y="-16829"/>
                  <a:pt x="9612900" y="0"/>
                </a:cubicBezTo>
                <a:cubicBezTo>
                  <a:pt x="10155739" y="86128"/>
                  <a:pt x="10564208" y="390468"/>
                  <a:pt x="10515600" y="902700"/>
                </a:cubicBezTo>
                <a:cubicBezTo>
                  <a:pt x="10506536" y="1129738"/>
                  <a:pt x="10511576" y="1179574"/>
                  <a:pt x="10515600" y="1396162"/>
                </a:cubicBezTo>
                <a:cubicBezTo>
                  <a:pt x="10519624" y="1612750"/>
                  <a:pt x="10523491" y="1748819"/>
                  <a:pt x="10515600" y="2034051"/>
                </a:cubicBezTo>
                <a:cubicBezTo>
                  <a:pt x="10507709" y="2319283"/>
                  <a:pt x="10516247" y="2386435"/>
                  <a:pt x="10515600" y="2599726"/>
                </a:cubicBezTo>
                <a:cubicBezTo>
                  <a:pt x="10514953" y="2813018"/>
                  <a:pt x="10537663" y="2917734"/>
                  <a:pt x="10515600" y="3129295"/>
                </a:cubicBezTo>
                <a:cubicBezTo>
                  <a:pt x="10493537" y="3340856"/>
                  <a:pt x="10505648" y="3444110"/>
                  <a:pt x="10515600" y="3622756"/>
                </a:cubicBezTo>
                <a:cubicBezTo>
                  <a:pt x="10525552" y="3801402"/>
                  <a:pt x="10536187" y="4161567"/>
                  <a:pt x="10515600" y="4513394"/>
                </a:cubicBezTo>
                <a:cubicBezTo>
                  <a:pt x="10500032" y="5008650"/>
                  <a:pt x="10187846" y="5431372"/>
                  <a:pt x="9612900" y="5416094"/>
                </a:cubicBezTo>
                <a:cubicBezTo>
                  <a:pt x="9285478" y="5425165"/>
                  <a:pt x="9106842" y="5381882"/>
                  <a:pt x="8855783" y="5416094"/>
                </a:cubicBezTo>
                <a:cubicBezTo>
                  <a:pt x="8604724" y="5450306"/>
                  <a:pt x="8395568" y="5391734"/>
                  <a:pt x="8272869" y="5416094"/>
                </a:cubicBezTo>
                <a:cubicBezTo>
                  <a:pt x="8150170" y="5440454"/>
                  <a:pt x="7650175" y="5418370"/>
                  <a:pt x="7428650" y="5416094"/>
                </a:cubicBezTo>
                <a:cubicBezTo>
                  <a:pt x="7207125" y="5413818"/>
                  <a:pt x="7054368" y="5412852"/>
                  <a:pt x="6932838" y="5416094"/>
                </a:cubicBezTo>
                <a:cubicBezTo>
                  <a:pt x="6811308" y="5419336"/>
                  <a:pt x="6283286" y="5378872"/>
                  <a:pt x="6088619" y="5416094"/>
                </a:cubicBezTo>
                <a:cubicBezTo>
                  <a:pt x="5893952" y="5453316"/>
                  <a:pt x="5785181" y="5416866"/>
                  <a:pt x="5592808" y="5416094"/>
                </a:cubicBezTo>
                <a:cubicBezTo>
                  <a:pt x="5400435" y="5415322"/>
                  <a:pt x="5118546" y="5450296"/>
                  <a:pt x="4835690" y="5416094"/>
                </a:cubicBezTo>
                <a:cubicBezTo>
                  <a:pt x="4552834" y="5381892"/>
                  <a:pt x="4334158" y="5455657"/>
                  <a:pt x="3991471" y="5416094"/>
                </a:cubicBezTo>
                <a:cubicBezTo>
                  <a:pt x="3648784" y="5376531"/>
                  <a:pt x="3714393" y="5419602"/>
                  <a:pt x="3582762" y="5416094"/>
                </a:cubicBezTo>
                <a:cubicBezTo>
                  <a:pt x="3451131" y="5412586"/>
                  <a:pt x="3139831" y="5440765"/>
                  <a:pt x="2738542" y="5416094"/>
                </a:cubicBezTo>
                <a:cubicBezTo>
                  <a:pt x="2337253" y="5391423"/>
                  <a:pt x="2190895" y="5414277"/>
                  <a:pt x="1894323" y="5416094"/>
                </a:cubicBezTo>
                <a:cubicBezTo>
                  <a:pt x="1597751" y="5417911"/>
                  <a:pt x="1581359" y="5415686"/>
                  <a:pt x="1485613" y="5416094"/>
                </a:cubicBezTo>
                <a:cubicBezTo>
                  <a:pt x="1389867" y="5416503"/>
                  <a:pt x="1024032" y="5431199"/>
                  <a:pt x="902700" y="5416094"/>
                </a:cubicBezTo>
                <a:cubicBezTo>
                  <a:pt x="528543" y="5413384"/>
                  <a:pt x="72262" y="4937846"/>
                  <a:pt x="0" y="4513394"/>
                </a:cubicBezTo>
                <a:cubicBezTo>
                  <a:pt x="19061" y="4384908"/>
                  <a:pt x="-14688" y="4099856"/>
                  <a:pt x="0" y="3983826"/>
                </a:cubicBezTo>
                <a:cubicBezTo>
                  <a:pt x="14688" y="3867796"/>
                  <a:pt x="23320" y="3727066"/>
                  <a:pt x="0" y="3490364"/>
                </a:cubicBezTo>
                <a:cubicBezTo>
                  <a:pt x="-23320" y="3253662"/>
                  <a:pt x="28367" y="3042836"/>
                  <a:pt x="0" y="2816368"/>
                </a:cubicBezTo>
                <a:cubicBezTo>
                  <a:pt x="-28367" y="2589900"/>
                  <a:pt x="26490" y="2414375"/>
                  <a:pt x="0" y="2142372"/>
                </a:cubicBezTo>
                <a:cubicBezTo>
                  <a:pt x="-26490" y="1870369"/>
                  <a:pt x="-12149" y="1868714"/>
                  <a:pt x="0" y="1648910"/>
                </a:cubicBezTo>
                <a:cubicBezTo>
                  <a:pt x="12149" y="1429106"/>
                  <a:pt x="-30083" y="1234771"/>
                  <a:pt x="0" y="902700"/>
                </a:cubicBezTo>
                <a:close/>
              </a:path>
              <a:path w="10515600" h="5416094" stroke="0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60325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E8801-3318-514D-927C-20548433B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6" y="2854705"/>
            <a:ext cx="9144000" cy="18447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Sending Messages Using the LORA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3269B-5F59-B746-81D1-E6351E7AE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Presented by Julian Grado 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0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76FDB-D991-6A48-9C53-738A5606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200"/>
              <a:t>LORA Network: 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7294C"/>
          </a:solidFill>
          <a:ln w="38100" cap="rnd">
            <a:solidFill>
              <a:srgbClr val="E7294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98CAB-F683-1C45-A421-A38E8F621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/>
              <a:t>A network using radio technology to transmit data</a:t>
            </a:r>
          </a:p>
          <a:p>
            <a:pPr>
              <a:lnSpc>
                <a:spcPct val="100000"/>
              </a:lnSpc>
            </a:pPr>
            <a:r>
              <a:rPr lang="en-US" sz="2600"/>
              <a:t>Low power wireless platform </a:t>
            </a:r>
          </a:p>
          <a:p>
            <a:pPr>
              <a:lnSpc>
                <a:spcPct val="100000"/>
              </a:lnSpc>
            </a:pPr>
            <a:r>
              <a:rPr lang="en-US" sz="2600"/>
              <a:t>Long Range</a:t>
            </a:r>
          </a:p>
          <a:p>
            <a:pPr>
              <a:lnSpc>
                <a:spcPct val="100000"/>
              </a:lnSpc>
            </a:pPr>
            <a:r>
              <a:rPr lang="en-US" sz="2600"/>
              <a:t>Used for energy management, natural resource reduction, pollution control, infrastructure efficiency, and disaster prevention</a:t>
            </a:r>
          </a:p>
          <a:p>
            <a:pPr>
              <a:lnSpc>
                <a:spcPct val="100000"/>
              </a:lnSpc>
            </a:pPr>
            <a:r>
              <a:rPr lang="en-US" sz="2600"/>
              <a:t>Can be easily plugged into infrastructure with low cost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D7F5B5-201E-AA44-B1DC-9F090360D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1384522"/>
            <a:ext cx="5458968" cy="4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30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8E32-02AE-4B4F-8246-AF055049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and Battery Powered Devices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5368-9F7C-E247-945B-6F463A1E9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Connects to mobile devices </a:t>
            </a:r>
          </a:p>
          <a:p>
            <a:r>
              <a:rPr lang="en-US" dirty="0"/>
              <a:t>LORA can be used for Private, Public, or Hybrid Network</a:t>
            </a:r>
          </a:p>
          <a:p>
            <a:r>
              <a:rPr lang="en-US" dirty="0"/>
              <a:t>Greater range than cellular networks</a:t>
            </a:r>
          </a:p>
          <a:p>
            <a:r>
              <a:rPr lang="en-US" dirty="0"/>
              <a:t>The spectrum is regional, national, global networks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643A7B-0295-A442-BABB-CBE8BDBDA8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027174"/>
            <a:ext cx="5181600" cy="2056190"/>
          </a:xfrm>
        </p:spPr>
      </p:pic>
    </p:spTree>
    <p:extLst>
      <p:ext uri="{BB962C8B-B14F-4D97-AF65-F5344CB8AC3E}">
        <p14:creationId xmlns:p14="http://schemas.microsoft.com/office/powerpoint/2010/main" val="42123833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DD167-D321-7240-BF84-BDB8F3E6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How it Works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7294C"/>
          </a:solidFill>
          <a:ln w="38100" cap="rnd">
            <a:solidFill>
              <a:srgbClr val="E7294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14ECC-28D9-0843-806A-D0651A457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/>
              <a:t>Certain censors are made for each place the network possibly needs </a:t>
            </a:r>
          </a:p>
          <a:p>
            <a:r>
              <a:rPr lang="en-US" sz="3000"/>
              <a:t>A gateway is created</a:t>
            </a:r>
          </a:p>
          <a:p>
            <a:r>
              <a:rPr lang="en-US" sz="3000"/>
              <a:t>They create a network server</a:t>
            </a:r>
          </a:p>
          <a:p>
            <a:r>
              <a:rPr lang="en-US" sz="3000"/>
              <a:t>Then all data from devices transmit to the cloud and the cloud connects to the network server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7" descr="A picture containing game&#10;&#10;Description automatically generated">
            <a:extLst>
              <a:ext uri="{FF2B5EF4-FFF2-40B4-BE49-F238E27FC236}">
                <a16:creationId xmlns:a16="http://schemas.microsoft.com/office/drawing/2014/main" id="{D35129B1-6227-CF44-9123-0B9C34A39E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69316" y="640080"/>
            <a:ext cx="391843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481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E7294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221F5-3C4F-3348-A21C-3F877262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3" y="1762169"/>
            <a:ext cx="4073110" cy="3122092"/>
          </a:xfrm>
        </p:spPr>
        <p:txBody>
          <a:bodyPr anchor="ctr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Why use this?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A5DF-9B82-4444-96E3-00756089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72001"/>
            <a:ext cx="5452872" cy="165506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000"/>
              <a:t>It is very accessible, just plug in and connect </a:t>
            </a:r>
          </a:p>
          <a:p>
            <a:pPr>
              <a:lnSpc>
                <a:spcPct val="100000"/>
              </a:lnSpc>
            </a:pPr>
            <a:r>
              <a:rPr lang="en-US" sz="1000"/>
              <a:t>Low power consumption is needed to keep it running  </a:t>
            </a:r>
          </a:p>
          <a:p>
            <a:pPr>
              <a:lnSpc>
                <a:spcPct val="100000"/>
              </a:lnSpc>
            </a:pPr>
            <a:r>
              <a:rPr lang="en-US" sz="1000"/>
              <a:t>Better than most cooperate company networks </a:t>
            </a:r>
          </a:p>
          <a:p>
            <a:pPr>
              <a:lnSpc>
                <a:spcPct val="100000"/>
              </a:lnSpc>
            </a:pPr>
            <a:r>
              <a:rPr lang="en-US" sz="1000"/>
              <a:t>Maintains communication even while the device is in motion </a:t>
            </a:r>
          </a:p>
          <a:p>
            <a:pPr>
              <a:lnSpc>
                <a:spcPct val="100000"/>
              </a:lnSpc>
            </a:pPr>
            <a:r>
              <a:rPr lang="en-US" sz="1000"/>
              <a:t>Supports millions of messages per base station </a:t>
            </a:r>
          </a:p>
          <a:p>
            <a:pPr>
              <a:lnSpc>
                <a:spcPct val="100000"/>
              </a:lnSpc>
            </a:pPr>
            <a:r>
              <a:rPr lang="en-US" sz="1000"/>
              <a:t>Supports Public Network Operators, and large markets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7947F-9D73-1443-A4AC-7D118D536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911765"/>
            <a:ext cx="5452873" cy="305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8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A2568-4045-0942-AFB6-19824DA15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/>
              <a:t>SMS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7294C"/>
          </a:solidFill>
          <a:ln w="38100" cap="rnd">
            <a:solidFill>
              <a:srgbClr val="E7294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E4DEF-BD37-9347-8301-69F34C3D6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/>
              <a:t>Under great conditions message can be sent up to 700 KL (436 Miles)</a:t>
            </a:r>
          </a:p>
          <a:p>
            <a:pPr>
              <a:lnSpc>
                <a:spcPct val="100000"/>
              </a:lnSpc>
            </a:pPr>
            <a:r>
              <a:rPr lang="en-US" sz="1300"/>
              <a:t>In Suburbs about 20 KL</a:t>
            </a:r>
          </a:p>
          <a:p>
            <a:pPr>
              <a:lnSpc>
                <a:spcPct val="100000"/>
              </a:lnSpc>
            </a:pPr>
            <a:r>
              <a:rPr lang="en-US" sz="1300"/>
              <a:t>You need to build multiple Devices with ASP and Lora Modules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Creates an access point 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PC and Phone or PC with PC and connect to each of the networks</a:t>
            </a:r>
          </a:p>
          <a:p>
            <a:pPr lvl="1">
              <a:lnSpc>
                <a:spcPct val="100000"/>
              </a:lnSpc>
            </a:pPr>
            <a:r>
              <a:rPr lang="en-US" sz="1300"/>
              <a:t>Once connected you may sent messages to each device as each one will act as a sender or receiver</a:t>
            </a:r>
          </a:p>
          <a:p>
            <a:pPr lvl="1"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endParaRPr lang="en-US" sz="1300"/>
          </a:p>
        </p:txBody>
      </p:sp>
      <p:pic>
        <p:nvPicPr>
          <p:cNvPr id="5" name="Picture 4" descr="Screen of a cell phone&#10;&#10;Description automatically generated">
            <a:extLst>
              <a:ext uri="{FF2B5EF4-FFF2-40B4-BE49-F238E27FC236}">
                <a16:creationId xmlns:a16="http://schemas.microsoft.com/office/drawing/2014/main" id="{8C4AF712-0D9F-D54F-9870-336D00451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158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45E3E-6136-394A-9FAC-11372039E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/>
              <a:t>Sources Used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E7294C"/>
          </a:solidFill>
          <a:ln w="34925">
            <a:solidFill>
              <a:srgbClr val="E7294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4C416E-5159-467D-A4BE-3845309AF8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39320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504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rgbClr val="E7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1262F-BD8B-8E41-84A9-CD39E41E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1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412434"/>
      </a:dk2>
      <a:lt2>
        <a:srgbClr val="E2E8E7"/>
      </a:lt2>
      <a:accent1>
        <a:srgbClr val="E7294C"/>
      </a:accent1>
      <a:accent2>
        <a:srgbClr val="D51789"/>
      </a:accent2>
      <a:accent3>
        <a:srgbClr val="E329E7"/>
      </a:accent3>
      <a:accent4>
        <a:srgbClr val="851BD6"/>
      </a:accent4>
      <a:accent5>
        <a:srgbClr val="5137E8"/>
      </a:accent5>
      <a:accent6>
        <a:srgbClr val="1B4DD6"/>
      </a:accent6>
      <a:hlink>
        <a:srgbClr val="8464CB"/>
      </a:hlink>
      <a:folHlink>
        <a:srgbClr val="7F7F7F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281</Words>
  <Application>Microsoft Macintosh PowerPoint</Application>
  <PresentationFormat>Widescreen</PresentationFormat>
  <Paragraphs>36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Modern Love</vt:lpstr>
      <vt:lpstr>The Hand</vt:lpstr>
      <vt:lpstr>SketchyVTI</vt:lpstr>
      <vt:lpstr>Sending Messages Using the LORA Network</vt:lpstr>
      <vt:lpstr>LORA Network: </vt:lpstr>
      <vt:lpstr>LORA and Battery Powered Devices </vt:lpstr>
      <vt:lpstr>How it Works</vt:lpstr>
      <vt:lpstr>Why use this?</vt:lpstr>
      <vt:lpstr>SMS</vt:lpstr>
      <vt:lpstr>Sources Used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Sending Messages Using the LORA Network</dc:title>
  <dc:creator>Julian Grado</dc:creator>
  <cp:lastModifiedBy>Julian Grado</cp:lastModifiedBy>
  <cp:revision>1</cp:revision>
  <dcterms:created xsi:type="dcterms:W3CDTF">2020-06-29T17:19:54Z</dcterms:created>
  <dcterms:modified xsi:type="dcterms:W3CDTF">2020-06-29T17:22:26Z</dcterms:modified>
</cp:coreProperties>
</file>